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58" r:id="rId2"/>
    <p:sldId id="268" r:id="rId3"/>
    <p:sldId id="269" r:id="rId4"/>
    <p:sldId id="304" r:id="rId5"/>
    <p:sldId id="290" r:id="rId6"/>
    <p:sldId id="301" r:id="rId7"/>
    <p:sldId id="302" r:id="rId8"/>
    <p:sldId id="300" r:id="rId9"/>
    <p:sldId id="292" r:id="rId10"/>
    <p:sldId id="293" r:id="rId11"/>
    <p:sldId id="294" r:id="rId12"/>
    <p:sldId id="295" r:id="rId13"/>
    <p:sldId id="297" r:id="rId14"/>
    <p:sldId id="298" r:id="rId15"/>
    <p:sldId id="305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117" d="100"/>
          <a:sy n="117" d="100"/>
        </p:scale>
        <p:origin x="-108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Optima Life Sciences Private Limited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59319-AFFD-455C-A73D-610F725F6BF8}" type="datetime1">
              <a:rPr lang="en-US" smtClean="0"/>
              <a:t>7/17/2019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7EDEF-3D37-4EB0-80CF-C38E14CB5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159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Optima Life Sciences Private Limited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22DF6D-418A-4AC6-B54D-164E82ED31C8}" type="datetime1">
              <a:rPr lang="en-US" smtClean="0"/>
              <a:t>7/17/2019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72572-729B-4F90-8EC6-49706EACC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431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6AF69F-4335-4771-AA0D-17770BEA7387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D4F820-D5F9-4177-BB28-98CA58948B38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630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10B0C-4BF4-4357-9BD6-38D848077EDC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66F841B-51F2-4484-9497-E60D189D79FF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281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1BBC1D-A1DA-4CF5-A702-407286784159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6B5DA1-431A-460C-AFA3-5F289ECD5344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4814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914400" y="1981200"/>
            <a:ext cx="10363200" cy="4114800"/>
          </a:xfrm>
        </p:spPr>
        <p:txBody>
          <a:bodyPr rtlCol="0">
            <a:normAutofit/>
          </a:bodyPr>
          <a:lstStyle/>
          <a:p>
            <a:pPr lvl="0"/>
            <a:endParaRPr lang="en-IN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8FDA78-B02F-49F0-84D5-4810A0CDA680}" type="datetime1">
              <a:rPr lang="en-IN" smtClean="0"/>
              <a:t>17-07-2019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Optima Life Sciences private limited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F978B7-CAD0-4649-A439-81E0039BE1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007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endParaRPr lang="en-IN" noProof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42A02F-3BBD-4F1C-84EC-1CB965FDD106}" type="datetime1">
              <a:rPr lang="en-IN" smtClean="0"/>
              <a:t>17-07-2019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Optima Life Sciences private limited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6CE7CC-48B3-4A76-9416-D6BC2EBDF9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2097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914400" y="1981200"/>
            <a:ext cx="10363200" cy="4114800"/>
          </a:xfrm>
        </p:spPr>
        <p:txBody>
          <a:bodyPr rtlCol="0">
            <a:normAutofit/>
          </a:bodyPr>
          <a:lstStyle/>
          <a:p>
            <a:pPr lvl="0"/>
            <a:endParaRPr lang="en-IN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DCF182-C921-491B-B498-061CA0BF596E}" type="datetime1">
              <a:rPr lang="en-IN" smtClean="0"/>
              <a:t>17-07-2019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Optima Life Sciences private limited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4E85CE-F598-4565-B129-78B18B52AAF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798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>
  <p:cSld name="Title, 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hart Placeholder 2"/>
          <p:cNvSpPr>
            <a:spLocks noGrp="1"/>
          </p:cNvSpPr>
          <p:nvPr>
            <p:ph type="chart" sz="half" idx="1"/>
          </p:nvPr>
        </p:nvSpPr>
        <p:spPr>
          <a:xfrm>
            <a:off x="914400" y="1981200"/>
            <a:ext cx="5080000" cy="4114800"/>
          </a:xfrm>
        </p:spPr>
        <p:txBody>
          <a:bodyPr rtlCol="0">
            <a:normAutofit/>
          </a:bodyPr>
          <a:lstStyle/>
          <a:p>
            <a:pPr lvl="0"/>
            <a:endParaRPr lang="en-IN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322BBB-EC87-479F-8E3B-B89AD3554094}" type="datetime1">
              <a:rPr lang="en-IN" smtClean="0"/>
              <a:t>17-07-2019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Optima Life Sciences private limited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CBF7F1-CDDC-40CE-81C1-9E1C73A06C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660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915207" y="608708"/>
            <a:ext cx="10361587" cy="54872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15207" y="6249294"/>
            <a:ext cx="2540000" cy="455414"/>
          </a:xfrm>
        </p:spPr>
        <p:txBody>
          <a:bodyPr/>
          <a:lstStyle>
            <a:lvl1pPr>
              <a:defRPr/>
            </a:lvl1pPr>
          </a:lstStyle>
          <a:p>
            <a:fld id="{6335F478-F526-4E09-83B2-9D5712CC5AF1}" type="datetime1">
              <a:rPr lang="en-IN" smtClean="0"/>
              <a:t>17-07-2019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4794" y="6249294"/>
            <a:ext cx="3862413" cy="45541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Optima Life Sciences private limited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6793" y="6249294"/>
            <a:ext cx="2540000" cy="455414"/>
          </a:xfrm>
        </p:spPr>
        <p:txBody>
          <a:bodyPr/>
          <a:lstStyle>
            <a:lvl1pPr>
              <a:defRPr/>
            </a:lvl1pPr>
          </a:lstStyle>
          <a:p>
            <a:fld id="{5DA7A246-725E-4C19-8F64-1301FD89458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810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36D4FE-B8BE-40E9-8A5B-1142F20AF96E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5944F0-88FA-4AC1-9924-2BF174EFC332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3223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C95DCF-B04F-48ED-977F-B7277F06FA5F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490A0C-4E41-4F80-A9EE-FCE355623923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00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67CA24-B355-41BC-908E-B8EB1C2508EF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15BCDDD-4B0A-43DE-92E9-E826DD7ED81D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79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C87501-53E6-46A3-8568-CFF5EAE2E3CF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D8B5A4-E51F-43A2-B66A-D7227E0A941D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657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27B1D5-AC85-44A9-AE0F-6FE2694AD97E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8641B0-7A35-42D8-A1C3-7608C28E06E6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135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5FB9A1-331B-4335-B410-DE0B01855418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25E32C-DD64-40CA-B3E2-D749C6ED319C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797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98467E-125F-416C-8A81-709E2CF1DFFC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704915-DB9F-4659-ACED-828806EF6A31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032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8CD896-1F56-4816-9836-6CD39F8125D0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DB462A-84C5-450B-B2E2-2F16B3C17B7F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7615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3694D58-F50B-4E49-A1CD-2AAB0917166E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D89D8C7-ACC8-4D30-A0AF-92AD7126C635}" type="slidenum">
              <a:rPr lang="en-IN"/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516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C60FE2-8ED3-45E2-B9B2-D95A3157E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228600"/>
            <a:ext cx="9982200" cy="1470025"/>
          </a:xfrm>
        </p:spPr>
        <p:txBody>
          <a:bodyPr/>
          <a:lstStyle/>
          <a:p>
            <a:r>
              <a:rPr lang="en-IN" sz="4800" b="1" dirty="0" smtClean="0">
                <a:solidFill>
                  <a:srgbClr val="7030A0"/>
                </a:solidFill>
              </a:rPr>
              <a:t>        OPTIMA </a:t>
            </a:r>
            <a:r>
              <a:rPr lang="en-IN" sz="4800" b="1" dirty="0" smtClean="0">
                <a:solidFill>
                  <a:srgbClr val="7030A0"/>
                </a:solidFill>
              </a:rPr>
              <a:t>POULTRY PVT </a:t>
            </a:r>
            <a:r>
              <a:rPr lang="en-IN" sz="4800" b="1" dirty="0" smtClean="0">
                <a:solidFill>
                  <a:srgbClr val="7030A0"/>
                </a:solidFill>
              </a:rPr>
              <a:t>LTD</a:t>
            </a:r>
            <a:endParaRPr lang="en-IN" sz="4800" b="1" dirty="0">
              <a:solidFill>
                <a:srgbClr val="7030A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33FB7BC-C52F-42B4-B5D0-4B7CE22B2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789" y="4958551"/>
            <a:ext cx="8801792" cy="977108"/>
          </a:xfrm>
        </p:spPr>
        <p:txBody>
          <a:bodyPr/>
          <a:lstStyle/>
          <a:p>
            <a:r>
              <a:rPr lang="en-IN" sz="4800" b="1" dirty="0">
                <a:solidFill>
                  <a:srgbClr val="7030A0"/>
                </a:solidFill>
                <a:latin typeface="+mj-lt"/>
                <a:ea typeface="+mj-ea"/>
                <a:cs typeface="+mj-cs"/>
              </a:rPr>
              <a:t>                   WELCOME YOU ALL 				</a:t>
            </a:r>
          </a:p>
          <a:p>
            <a:pPr algn="r"/>
            <a:r>
              <a:rPr lang="en-IN" b="1" dirty="0">
                <a:solidFill>
                  <a:srgbClr val="002060"/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5A4FEBA-D2D3-488B-8712-C9FF523284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810" y="867567"/>
            <a:ext cx="7061200" cy="3971925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F625E37-E78A-4B6F-8FC8-4700B2C6497C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Optima 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Poultry private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limited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F820-D5F9-4177-BB28-98CA58948B38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398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b="1" dirty="0">
                <a:solidFill>
                  <a:schemeClr val="tx2">
                    <a:lumMod val="75000"/>
                  </a:schemeClr>
                </a:solidFill>
              </a:rPr>
              <a:t>PARASITOLOGY </a:t>
            </a:r>
            <a:br>
              <a:rPr lang="en-IN" sz="4000" b="1" dirty="0">
                <a:solidFill>
                  <a:schemeClr val="tx2">
                    <a:lumMod val="75000"/>
                  </a:schemeClr>
                </a:solidFill>
              </a:rPr>
            </a:br>
            <a:endParaRPr lang="en-IN" sz="4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3089" y="1020964"/>
            <a:ext cx="9892553" cy="4249269"/>
          </a:xfrm>
        </p:spPr>
        <p:txBody>
          <a:bodyPr/>
          <a:lstStyle/>
          <a:p>
            <a:pPr marL="569913" lvl="0" indent="-509588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Camelid worm egg count by faeces </a:t>
            </a:r>
          </a:p>
          <a:p>
            <a:pPr marL="569913" lvl="0" indent="-509588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Comprehensive parasitology</a:t>
            </a:r>
          </a:p>
          <a:p>
            <a:pPr marL="569913" lvl="0" indent="-509588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Giardia analysis in faeces </a:t>
            </a:r>
          </a:p>
          <a:p>
            <a:pPr marL="569913" lvl="0" indent="-509588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Liver fluke egg on individual animals in faeces  </a:t>
            </a:r>
          </a:p>
          <a:p>
            <a:pPr marL="569913" lvl="0" indent="-509588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Longworm larvae examination in faeces </a:t>
            </a:r>
          </a:p>
          <a:p>
            <a:pPr marL="569913" lvl="0" indent="-509588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Worm and fluke egg examination in faeces</a:t>
            </a:r>
          </a:p>
          <a:p>
            <a:pPr marL="569913" lvl="0" indent="-509588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Worm make / coccidial oocyst count in faeces</a:t>
            </a:r>
          </a:p>
          <a:p>
            <a:pPr marL="569913" lvl="0" indent="-509588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Wormscan bulk worm egg count in faeces </a:t>
            </a:r>
          </a:p>
          <a:p>
            <a:endParaRPr lang="en-IN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5115" y="1213749"/>
            <a:ext cx="2746885" cy="21172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115" y="3506889"/>
            <a:ext cx="2746885" cy="2433949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A219B68-9C37-48D2-BA7D-E8CBAD1FC144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Optima 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Poultry private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limited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44F0-88FA-4AC1-9924-2BF174EFC332}" type="slidenum">
              <a:rPr lang="en-IN" smtClean="0"/>
              <a:pPr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476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39789" y="201706"/>
            <a:ext cx="7893424" cy="5229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sz="3200" b="1" dirty="0" smtClean="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HAEMATOLOGY </a:t>
            </a:r>
            <a:endParaRPr lang="en-IN" sz="3200" b="1" dirty="0">
              <a:solidFill>
                <a:schemeClr val="tx2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Examination for blood parasites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Porcine salmonella in serum samples </a:t>
            </a:r>
            <a:r>
              <a:rPr lang="en-IN" sz="2000" b="1" dirty="0" smtClean="0">
                <a:solidFill>
                  <a:schemeClr val="accent1">
                    <a:lumMod val="75000"/>
                  </a:schemeClr>
                </a:solidFill>
              </a:rPr>
              <a:t>Enteritis </a:t>
            </a:r>
            <a:endParaRPr lang="en-IN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Adult ruminant enteritis – salmonella, microscopic examination in faeces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E.coli, cryptosporidia, salmonella in faeces</a:t>
            </a:r>
            <a:endParaRPr lang="en-IN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sz="3200" b="1" dirty="0" smtClean="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MASTITIS</a:t>
            </a:r>
            <a:r>
              <a:rPr lang="en-IN" sz="4000" b="1" dirty="0" smtClean="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endParaRPr lang="en-IN" sz="4000" b="1" dirty="0">
              <a:solidFill>
                <a:schemeClr val="tx2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Mastitis in all species (bacteriology, sensitivity) in milk samples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Bovine respiratory disease as bacteriology, sensitivity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sz="3200" b="1" dirty="0" smtClean="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FERTILITY EXAMINATION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 smtClean="0">
                <a:solidFill>
                  <a:schemeClr val="accent1">
                    <a:lumMod val="75000"/>
                  </a:schemeClr>
                </a:solidFill>
              </a:rPr>
              <a:t>Bacteriology </a:t>
            </a: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of semen and sensitivity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Examination of stained semen slides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Spermatozoa density in semen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00" y="628021"/>
            <a:ext cx="2056794" cy="14164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402" y="2724689"/>
            <a:ext cx="1714685" cy="18339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2876" y="4256777"/>
            <a:ext cx="2714625" cy="201930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4F8131D-D2E0-4C96-BE72-0AB892ADE06E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5E32C-DD64-40CA-B3E2-D749C6ED319C}" type="slidenum">
              <a:rPr lang="en-IN" smtClean="0"/>
              <a:pPr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257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ePh] ghpnrhjidfs]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74725" indent="-741363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  <a:tabLst>
                <a:tab pos="854075" algn="l"/>
              </a:tabLst>
            </a:pP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Water coliforms by MPN</a:t>
            </a:r>
          </a:p>
          <a:p>
            <a:pPr marL="974725" indent="-741363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  <a:tabLst>
                <a:tab pos="854075" algn="l"/>
              </a:tabLst>
            </a:pP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Other bacteria </a:t>
            </a:r>
            <a:r>
              <a:rPr lang="en-IN" b="1" dirty="0" smtClean="0">
                <a:solidFill>
                  <a:schemeClr val="accent1">
                    <a:lumMod val="75000"/>
                  </a:schemeClr>
                </a:solidFill>
              </a:rPr>
              <a:t>contamination</a:t>
            </a:r>
          </a:p>
          <a:p>
            <a:pPr marL="974725" indent="-741363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  <a:tabLst>
                <a:tab pos="854075" algn="l"/>
              </a:tabLst>
            </a:pPr>
            <a:r>
              <a:rPr lang="en-IN" b="1" dirty="0" smtClean="0">
                <a:solidFill>
                  <a:schemeClr val="accent1">
                    <a:lumMod val="75000"/>
                  </a:schemeClr>
                </a:solidFill>
              </a:rPr>
              <a:t>pH</a:t>
            </a: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  <a:p>
            <a:pPr marL="974725" indent="-741363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  <a:tabLst>
                <a:tab pos="854075" algn="l"/>
              </a:tabLst>
            </a:pPr>
            <a:r>
              <a:rPr lang="en-IN" b="1" dirty="0" smtClean="0">
                <a:solidFill>
                  <a:schemeClr val="accent1">
                    <a:lumMod val="75000"/>
                  </a:schemeClr>
                </a:solidFill>
              </a:rPr>
              <a:t>Total </a:t>
            </a: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Dissolved Solids (TDS</a:t>
            </a:r>
            <a:r>
              <a:rPr lang="en-IN" b="1" dirty="0" smtClean="0">
                <a:solidFill>
                  <a:schemeClr val="accent1">
                    <a:lumMod val="75000"/>
                  </a:schemeClr>
                </a:solidFill>
              </a:rPr>
              <a:t>) </a:t>
            </a: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  <a:p>
            <a:pPr marL="974725" indent="-741363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  <a:tabLst>
                <a:tab pos="854075" algn="l"/>
              </a:tabLst>
            </a:pP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Total Hardness (T.H</a:t>
            </a:r>
            <a:r>
              <a:rPr lang="en-IN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2235" y="1664088"/>
            <a:ext cx="3916672" cy="4231649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4FDABF5-6C99-47B6-B56D-DA50955FEB1A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Optima 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Poultry private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limited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44F0-88FA-4AC1-9924-2BF174EFC332}" type="slidenum">
              <a:rPr lang="en-IN" smtClean="0"/>
              <a:pPr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358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988" y="126721"/>
            <a:ext cx="10972800" cy="1143000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b="1" u="sng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ghy</a:t>
            </a:r>
            <a:r>
              <a:rPr lang="en-IN" b="1" u="sng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ghpnrhjidfs]</a:t>
            </a:r>
            <a:br>
              <a:rPr lang="en-IN" b="1" u="sng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b="1" u="sng" dirty="0">
              <a:solidFill>
                <a:schemeClr val="tx2">
                  <a:lumMod val="75000"/>
                </a:schemeClr>
              </a:solidFill>
              <a:latin typeface="Tamil-Aiswarya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5999" y="933544"/>
            <a:ext cx="7422777" cy="4856444"/>
          </a:xfrm>
        </p:spPr>
        <p:txBody>
          <a:bodyPr/>
          <a:lstStyle/>
          <a:p>
            <a:pPr marL="0" indent="0">
              <a:buNone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Traditional raw milk quality test includes: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Standard Plate count (SPC)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Psychrotrophic Bacteria Count (PBC)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Coliform Count (CC)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Resazurin test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Laboratory Pasteurization Count (LPC)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Preliminary Incubation Count (PIC)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Somatic Cell Count (SCC)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pH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Colour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Acidity test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The Lactometer test</a:t>
            </a:r>
          </a:p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Quality Control of Pasteurised Milk </a:t>
            </a:r>
          </a:p>
          <a:p>
            <a:endParaRPr lang="en-I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39" y="1088039"/>
            <a:ext cx="1880313" cy="12497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1562" y="4339087"/>
            <a:ext cx="5510438" cy="1595888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EDE768-680D-4CD0-9E27-C95746D74E63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44F0-88FA-4AC1-9924-2BF174EFC332}" type="slidenum">
              <a:rPr lang="en-IN" smtClean="0"/>
              <a:pPr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8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9283" y="215153"/>
            <a:ext cx="11966106" cy="14425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fontAlgn="base" hangingPunct="0">
              <a:lnSpc>
                <a:spcPct val="107000"/>
              </a:lnSpc>
              <a:spcBef>
                <a:spcPct val="0"/>
              </a:spcBef>
            </a:pPr>
            <a:r>
              <a:rPr lang="en-IN" sz="4400" b="1" u="sng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fhy</a:t>
            </a:r>
            <a:r>
              <a:rPr lang="en-IN" sz="4400" b="1" u="sng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4400" b="1" u="sng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eil</a:t>
            </a:r>
            <a:r>
              <a:rPr lang="en-IN" sz="4400" b="1" u="sng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4400" b="1" u="sng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fh</a:t>
            </a:r>
            <a:r>
              <a:rPr lang="en-IN" sz="4400" b="1" u="sng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]g]</a:t>
            </a:r>
            <a:r>
              <a:rPr lang="en-IN" sz="4400" b="1" u="sng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ghpnrhjid</a:t>
            </a:r>
            <a:r>
              <a:rPr lang="en-IN" sz="4400" b="1" u="sng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Bovine pregnancy glycoprotein (</a:t>
            </a:r>
            <a:r>
              <a:rPr lang="en-IN" sz="2000" b="1" dirty="0" err="1">
                <a:solidFill>
                  <a:schemeClr val="accent1">
                    <a:lumMod val="75000"/>
                  </a:schemeClr>
                </a:solidFill>
              </a:rPr>
              <a:t>bPAG</a:t>
            </a: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) </a:t>
            </a:r>
          </a:p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N" b="1" dirty="0" smtClean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']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fSila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khLfis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fUt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{l]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ly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bra]j 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gpwF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28-30 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ehl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fSf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]Fs] 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fh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]g]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ghpnrhjid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b="1" dirty="0" smtClean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bra]</a:t>
            </a:r>
            <a:r>
              <a:rPr lang="en-IN" b="1" dirty="0" err="1" smtClean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ayhk</a:t>
            </a:r>
            <a:r>
              <a:rPr lang="en-IN" b="1" dirty="0" smtClean="0">
                <a:solidFill>
                  <a:schemeClr val="tx2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].</a:t>
            </a:r>
            <a:endParaRPr lang="en-IN" sz="1600" b="1" dirty="0">
              <a:solidFill>
                <a:schemeClr val="tx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861" y="1859585"/>
            <a:ext cx="5727940" cy="429898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E616603-F353-4ABF-B8E4-4FA2ED8333FB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5E32C-DD64-40CA-B3E2-D749C6ED319C}" type="slidenum">
              <a:rPr lang="en-IN" smtClean="0"/>
              <a:pPr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688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05FB9A1-331B-4335-B410-DE0B01855418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5E32C-DD64-40CA-B3E2-D749C6ED319C}" type="slidenum">
              <a:rPr lang="en-IN" smtClean="0"/>
              <a:pPr/>
              <a:t>15</a:t>
            </a:fld>
            <a:endParaRPr lang="en-IN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8060603"/>
              </p:ext>
            </p:extLst>
          </p:nvPr>
        </p:nvGraphicFramePr>
        <p:xfrm>
          <a:off x="2078963" y="1909312"/>
          <a:ext cx="9503436" cy="316675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51718">
                  <a:extLst>
                    <a:ext uri="{9D8B030D-6E8A-4147-A177-3AD203B41FA5}">
                      <a16:colId xmlns:a16="http://schemas.microsoft.com/office/drawing/2014/main" xmlns="" val="2608559591"/>
                    </a:ext>
                  </a:extLst>
                </a:gridCol>
                <a:gridCol w="4751718">
                  <a:extLst>
                    <a:ext uri="{9D8B030D-6E8A-4147-A177-3AD203B41FA5}">
                      <a16:colId xmlns:a16="http://schemas.microsoft.com/office/drawing/2014/main" xmlns="" val="3224435620"/>
                    </a:ext>
                  </a:extLst>
                </a:gridCol>
              </a:tblGrid>
              <a:tr h="3166756">
                <a:tc>
                  <a:txBody>
                    <a:bodyPr/>
                    <a:lstStyle/>
                    <a:p>
                      <a:endParaRPr lang="en-US" sz="2500" b="1" dirty="0" smtClean="0">
                        <a:solidFill>
                          <a:srgbClr val="7030A0"/>
                        </a:solidFill>
                      </a:endParaRPr>
                    </a:p>
                    <a:p>
                      <a:endParaRPr lang="en-US" sz="2500" b="1" dirty="0" smtClean="0">
                        <a:solidFill>
                          <a:srgbClr val="7030A0"/>
                        </a:solidFill>
                      </a:endParaRPr>
                    </a:p>
                    <a:p>
                      <a:endParaRPr lang="en-US" sz="2500" b="1" dirty="0" smtClean="0">
                        <a:solidFill>
                          <a:srgbClr val="7030A0"/>
                        </a:solidFill>
                      </a:endParaRPr>
                    </a:p>
                    <a:p>
                      <a:pPr algn="l"/>
                      <a:r>
                        <a:rPr lang="en-US" sz="2500" b="1" dirty="0" smtClean="0">
                          <a:solidFill>
                            <a:srgbClr val="7030A0"/>
                          </a:solidFill>
                        </a:rPr>
                        <a:t>Name : </a:t>
                      </a:r>
                      <a:r>
                        <a:rPr lang="en-US" sz="2500" b="1" dirty="0" err="1" smtClean="0">
                          <a:solidFill>
                            <a:srgbClr val="7030A0"/>
                          </a:solidFill>
                        </a:rPr>
                        <a:t>Mr.B.NIWAS</a:t>
                      </a:r>
                      <a:endParaRPr lang="en-US" sz="2500" b="1" dirty="0" smtClean="0">
                        <a:solidFill>
                          <a:srgbClr val="7030A0"/>
                        </a:solidFill>
                      </a:endParaRPr>
                    </a:p>
                    <a:p>
                      <a:pPr algn="l"/>
                      <a:r>
                        <a:rPr lang="en-US" sz="2500" b="1" dirty="0" smtClean="0">
                          <a:solidFill>
                            <a:srgbClr val="7030A0"/>
                          </a:solidFill>
                        </a:rPr>
                        <a:t>Designation </a:t>
                      </a:r>
                      <a:r>
                        <a:rPr lang="en-US" sz="2500" b="1" dirty="0" smtClean="0">
                          <a:solidFill>
                            <a:srgbClr val="7030A0"/>
                          </a:solidFill>
                        </a:rPr>
                        <a:t>: </a:t>
                      </a:r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Manager</a:t>
                      </a:r>
                      <a:endParaRPr lang="en-US" sz="2500" b="1" baseline="0" dirty="0" smtClean="0">
                        <a:solidFill>
                          <a:srgbClr val="7030A0"/>
                        </a:solidFill>
                      </a:endParaRPr>
                    </a:p>
                    <a:p>
                      <a:pPr algn="l"/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Department : Quality Control </a:t>
                      </a:r>
                    </a:p>
                    <a:p>
                      <a:pPr algn="l"/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Mobile : </a:t>
                      </a:r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9047774109</a:t>
                      </a:r>
                      <a:endParaRPr lang="en-US" sz="2500" b="1" baseline="0" dirty="0" smtClean="0">
                        <a:solidFill>
                          <a:srgbClr val="7030A0"/>
                        </a:solidFill>
                      </a:endParaRPr>
                    </a:p>
                    <a:p>
                      <a:pPr algn="l"/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Email : </a:t>
                      </a:r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niwas@optimapoultry.in</a:t>
                      </a:r>
                      <a:endParaRPr lang="en-US" sz="2500" b="1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500" b="1" dirty="0" smtClean="0">
                        <a:solidFill>
                          <a:srgbClr val="7030A0"/>
                        </a:solidFill>
                      </a:endParaRPr>
                    </a:p>
                    <a:p>
                      <a:endParaRPr lang="en-US" sz="2500" b="1" dirty="0" smtClean="0">
                        <a:solidFill>
                          <a:srgbClr val="7030A0"/>
                        </a:solidFill>
                      </a:endParaRPr>
                    </a:p>
                    <a:p>
                      <a:endParaRPr lang="en-US" sz="2500" b="1" dirty="0" smtClean="0">
                        <a:solidFill>
                          <a:srgbClr val="7030A0"/>
                        </a:solidFill>
                      </a:endParaRPr>
                    </a:p>
                    <a:p>
                      <a:r>
                        <a:rPr lang="en-US" sz="2500" b="1" dirty="0" smtClean="0">
                          <a:solidFill>
                            <a:srgbClr val="7030A0"/>
                          </a:solidFill>
                        </a:rPr>
                        <a:t>Name : </a:t>
                      </a:r>
                      <a:r>
                        <a:rPr lang="en-US" sz="2500" b="1" dirty="0" smtClean="0">
                          <a:solidFill>
                            <a:srgbClr val="7030A0"/>
                          </a:solidFill>
                        </a:rPr>
                        <a:t>Mrs.</a:t>
                      </a:r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 ABIRAMI</a:t>
                      </a:r>
                    </a:p>
                    <a:p>
                      <a:r>
                        <a:rPr lang="en-US" sz="2500" b="1" dirty="0" smtClean="0">
                          <a:solidFill>
                            <a:srgbClr val="7030A0"/>
                          </a:solidFill>
                        </a:rPr>
                        <a:t>Designation</a:t>
                      </a:r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: Assistant Manager</a:t>
                      </a:r>
                    </a:p>
                    <a:p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Department : Quality Control </a:t>
                      </a:r>
                    </a:p>
                    <a:p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Mobile : </a:t>
                      </a:r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9047773384</a:t>
                      </a:r>
                      <a:endParaRPr lang="en-US" sz="2500" b="1" baseline="0" dirty="0" smtClean="0">
                        <a:solidFill>
                          <a:srgbClr val="7030A0"/>
                        </a:solidFill>
                      </a:endParaRPr>
                    </a:p>
                    <a:p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Email : </a:t>
                      </a:r>
                      <a:r>
                        <a:rPr lang="en-US" sz="2500" b="1" baseline="0" dirty="0" smtClean="0">
                          <a:solidFill>
                            <a:srgbClr val="7030A0"/>
                          </a:solidFill>
                        </a:rPr>
                        <a:t>abirami@optimapoultry.in</a:t>
                      </a:r>
                      <a:endParaRPr lang="en-US" sz="2500" b="1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42942214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495" y="371890"/>
            <a:ext cx="3019244" cy="2734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795" y="2531076"/>
            <a:ext cx="10972800" cy="1052383"/>
          </a:xfrm>
        </p:spPr>
        <p:txBody>
          <a:bodyPr/>
          <a:lstStyle/>
          <a:p>
            <a:pPr marL="0" indent="0" algn="ctr">
              <a:buNone/>
            </a:pPr>
            <a:r>
              <a:rPr lang="en-US" sz="8000" b="1" dirty="0" smtClean="0">
                <a:solidFill>
                  <a:srgbClr val="7030A0"/>
                </a:solidFill>
              </a:rPr>
              <a:t>Thank You.</a:t>
            </a:r>
            <a:endParaRPr lang="en-IN" sz="80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B838092-7CD7-49BF-93CA-E285796212F7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Optima 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Poultry private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limited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44F0-88FA-4AC1-9924-2BF174EFC332}" type="slidenum">
              <a:rPr lang="en-IN" smtClean="0"/>
              <a:pPr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262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465" y="151070"/>
            <a:ext cx="9621794" cy="689189"/>
          </a:xfrm>
        </p:spPr>
        <p:txBody>
          <a:bodyPr/>
          <a:lstStyle/>
          <a:p>
            <a:r>
              <a:rPr lang="en-US" b="1" u="sng" dirty="0">
                <a:solidFill>
                  <a:srgbClr val="7030A0"/>
                </a:solidFill>
              </a:rPr>
              <a:t>OPTIMA </a:t>
            </a:r>
            <a:r>
              <a:rPr lang="en-US" b="1" u="sng" dirty="0" smtClean="0">
                <a:solidFill>
                  <a:srgbClr val="7030A0"/>
                </a:solidFill>
              </a:rPr>
              <a:t>POULTRY PRIVATE </a:t>
            </a:r>
            <a:r>
              <a:rPr lang="en-US" b="1" u="sng" dirty="0" smtClean="0">
                <a:solidFill>
                  <a:srgbClr val="7030A0"/>
                </a:solidFill>
              </a:rPr>
              <a:t>LIMITED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3136556"/>
          </a:xfrm>
        </p:spPr>
        <p:txBody>
          <a:bodyPr/>
          <a:lstStyle/>
          <a:p>
            <a:pPr algn="just"/>
            <a:r>
              <a:rPr lang="en-IN" sz="2000" dirty="0">
                <a:solidFill>
                  <a:srgbClr val="7030A0"/>
                </a:solidFill>
              </a:rPr>
              <a:t>A private limited company registered under the Indian Companies Act, </a:t>
            </a:r>
            <a:r>
              <a:rPr lang="en-IN" sz="2000" b="1" dirty="0">
                <a:solidFill>
                  <a:srgbClr val="7030A0"/>
                </a:solidFill>
              </a:rPr>
              <a:t>1956</a:t>
            </a:r>
            <a:r>
              <a:rPr lang="en-IN" sz="2000" dirty="0">
                <a:solidFill>
                  <a:srgbClr val="7030A0"/>
                </a:solidFill>
              </a:rPr>
              <a:t> and are manufacturers &amp; dealers </a:t>
            </a:r>
            <a:r>
              <a:rPr lang="en-IN" sz="2000" dirty="0" smtClean="0">
                <a:solidFill>
                  <a:srgbClr val="7030A0"/>
                </a:solidFill>
              </a:rPr>
              <a:t>in livestock and poultry </a:t>
            </a:r>
            <a:r>
              <a:rPr lang="en-IN" sz="2000" dirty="0">
                <a:solidFill>
                  <a:srgbClr val="7030A0"/>
                </a:solidFill>
              </a:rPr>
              <a:t>feed supplements and </a:t>
            </a:r>
            <a:r>
              <a:rPr lang="en-IN" sz="2000" dirty="0" smtClean="0">
                <a:solidFill>
                  <a:srgbClr val="7030A0"/>
                </a:solidFill>
              </a:rPr>
              <a:t>equipment's </a:t>
            </a:r>
            <a:r>
              <a:rPr lang="en-IN" sz="2000" dirty="0">
                <a:solidFill>
                  <a:srgbClr val="7030A0"/>
                </a:solidFill>
              </a:rPr>
              <a:t>for </a:t>
            </a:r>
            <a:r>
              <a:rPr lang="en-IN" sz="2000" dirty="0" smtClean="0">
                <a:solidFill>
                  <a:srgbClr val="7030A0"/>
                </a:solidFill>
              </a:rPr>
              <a:t>clients </a:t>
            </a:r>
            <a:r>
              <a:rPr lang="en-IN" sz="2000" dirty="0">
                <a:solidFill>
                  <a:srgbClr val="7030A0"/>
                </a:solidFill>
              </a:rPr>
              <a:t>around the nation. The company also engaging in Research &amp; Development activities related to </a:t>
            </a:r>
            <a:r>
              <a:rPr lang="en-IN" sz="2000" dirty="0" smtClean="0">
                <a:solidFill>
                  <a:srgbClr val="7030A0"/>
                </a:solidFill>
              </a:rPr>
              <a:t>veterinary industry</a:t>
            </a:r>
            <a:r>
              <a:rPr lang="en-IN" sz="2000" dirty="0">
                <a:solidFill>
                  <a:srgbClr val="7030A0"/>
                </a:solidFill>
              </a:rPr>
              <a:t>.</a:t>
            </a:r>
          </a:p>
          <a:p>
            <a:pPr algn="just"/>
            <a:r>
              <a:rPr lang="en-US" sz="2000" dirty="0">
                <a:solidFill>
                  <a:srgbClr val="7030A0"/>
                </a:solidFill>
              </a:rPr>
              <a:t>Started on </a:t>
            </a:r>
            <a:r>
              <a:rPr lang="en-US" sz="2000" b="1" dirty="0">
                <a:solidFill>
                  <a:srgbClr val="7030A0"/>
                </a:solidFill>
              </a:rPr>
              <a:t>2011 at Pune</a:t>
            </a:r>
            <a:r>
              <a:rPr lang="en-US" sz="2000" dirty="0">
                <a:solidFill>
                  <a:srgbClr val="7030A0"/>
                </a:solidFill>
              </a:rPr>
              <a:t>, </a:t>
            </a:r>
            <a:r>
              <a:rPr lang="en-US" sz="2000" b="1" dirty="0" smtClean="0">
                <a:solidFill>
                  <a:srgbClr val="7030A0"/>
                </a:solidFill>
              </a:rPr>
              <a:t>Maharashtra</a:t>
            </a:r>
            <a:r>
              <a:rPr lang="en-US" sz="2000" dirty="0" smtClean="0">
                <a:solidFill>
                  <a:srgbClr val="7030A0"/>
                </a:solidFill>
              </a:rPr>
              <a:t>, the </a:t>
            </a:r>
            <a:r>
              <a:rPr lang="en-US" sz="2000" dirty="0">
                <a:solidFill>
                  <a:srgbClr val="7030A0"/>
                </a:solidFill>
              </a:rPr>
              <a:t>company extended its activities in southern states having office in Coimbatore.</a:t>
            </a:r>
          </a:p>
          <a:p>
            <a:pPr marL="0" indent="0">
              <a:buNone/>
            </a:pPr>
            <a:r>
              <a:rPr lang="en-US" sz="2000" b="1" dirty="0" smtClean="0">
                <a:solidFill>
                  <a:srgbClr val="7030A0"/>
                </a:solidFill>
              </a:rPr>
              <a:t>	Directors</a:t>
            </a:r>
            <a:r>
              <a:rPr lang="en-US" sz="2000" b="1" dirty="0">
                <a:solidFill>
                  <a:srgbClr val="7030A0"/>
                </a:solidFill>
              </a:rPr>
              <a:t>	</a:t>
            </a:r>
            <a:r>
              <a:rPr lang="en-US" sz="2000" b="1" dirty="0" smtClean="0">
                <a:solidFill>
                  <a:srgbClr val="7030A0"/>
                </a:solidFill>
              </a:rPr>
              <a:t>	 Dr. </a:t>
            </a:r>
            <a:r>
              <a:rPr lang="en-US" sz="2000" b="1" dirty="0" err="1" smtClean="0">
                <a:solidFill>
                  <a:srgbClr val="7030A0"/>
                </a:solidFill>
              </a:rPr>
              <a:t>K.R.Gunaseharan</a:t>
            </a:r>
            <a:r>
              <a:rPr lang="en-US" sz="2000" b="1" dirty="0">
                <a:solidFill>
                  <a:srgbClr val="7030A0"/>
                </a:solidFill>
              </a:rPr>
              <a:t>, </a:t>
            </a:r>
            <a:r>
              <a:rPr lang="en-US" sz="2000" b="1" dirty="0" smtClean="0">
                <a:solidFill>
                  <a:srgbClr val="7030A0"/>
                </a:solidFill>
              </a:rPr>
              <a:t>		Mrs. </a:t>
            </a:r>
            <a:r>
              <a:rPr lang="en-US" sz="2000" b="1" dirty="0" err="1" smtClean="0">
                <a:solidFill>
                  <a:srgbClr val="7030A0"/>
                </a:solidFill>
              </a:rPr>
              <a:t>G.Hemaapriyaa</a:t>
            </a:r>
            <a:r>
              <a:rPr lang="en-US" sz="2000" b="1" dirty="0" smtClean="0">
                <a:solidFill>
                  <a:srgbClr val="7030A0"/>
                </a:solidFill>
              </a:rPr>
              <a:t>,</a:t>
            </a:r>
            <a:endParaRPr lang="en-US" sz="2000" b="1" dirty="0">
              <a:solidFill>
                <a:srgbClr val="7030A0"/>
              </a:solidFill>
            </a:endParaRPr>
          </a:p>
          <a:p>
            <a:pPr marL="457200" lvl="1" indent="0">
              <a:buNone/>
            </a:pPr>
            <a:r>
              <a:rPr lang="en-US" sz="2000" b="1" dirty="0">
                <a:solidFill>
                  <a:srgbClr val="7030A0"/>
                </a:solidFill>
              </a:rPr>
              <a:t>	  		  </a:t>
            </a:r>
            <a:r>
              <a:rPr lang="en-US" sz="2000" b="1" dirty="0" smtClean="0">
                <a:solidFill>
                  <a:srgbClr val="7030A0"/>
                </a:solidFill>
              </a:rPr>
              <a:t>	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  <a:r>
              <a:rPr lang="en-US" sz="2000" b="1" dirty="0" err="1" smtClean="0">
                <a:solidFill>
                  <a:srgbClr val="7030A0"/>
                </a:solidFill>
              </a:rPr>
              <a:t>Dr.R.Praburam</a:t>
            </a:r>
            <a:r>
              <a:rPr lang="en-US" sz="2000" b="1" dirty="0" smtClean="0">
                <a:solidFill>
                  <a:srgbClr val="7030A0"/>
                </a:solidFill>
              </a:rPr>
              <a:t> </a:t>
            </a:r>
            <a:r>
              <a:rPr lang="en-US" sz="2000" b="1" dirty="0" err="1" smtClean="0">
                <a:solidFill>
                  <a:srgbClr val="7030A0"/>
                </a:solidFill>
              </a:rPr>
              <a:t>shankar</a:t>
            </a:r>
            <a:endParaRPr lang="en-US" sz="2000" b="1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7030A0"/>
                </a:solidFill>
              </a:rPr>
              <a:t>	</a:t>
            </a:r>
            <a:r>
              <a:rPr lang="en-US" sz="2000" b="1" dirty="0" smtClean="0">
                <a:solidFill>
                  <a:srgbClr val="7030A0"/>
                </a:solidFill>
              </a:rPr>
              <a:t>Plant   		</a:t>
            </a:r>
            <a:r>
              <a:rPr lang="en-US" sz="2000" b="1" dirty="0" smtClean="0">
                <a:solidFill>
                  <a:srgbClr val="7030A0"/>
                </a:solidFill>
              </a:rPr>
              <a:t>                - </a:t>
            </a:r>
            <a:r>
              <a:rPr lang="en-US" sz="2000" b="1" dirty="0">
                <a:solidFill>
                  <a:srgbClr val="7030A0"/>
                </a:solidFill>
              </a:rPr>
              <a:t>SIDCO Industrial Estate, Coimbatore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endParaRPr lang="en-IN" sz="2000" dirty="0">
              <a:solidFill>
                <a:srgbClr val="7030A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4A3731A-D0DC-410D-9AE1-1E0F0E7D0917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Optima 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Poultry private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limited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44F0-88FA-4AC1-9924-2BF174EFC332}" type="slidenum">
              <a:rPr lang="en-IN" smtClean="0"/>
              <a:pPr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88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70333" y="357879"/>
            <a:ext cx="10972800" cy="4420931"/>
          </a:xfrm>
        </p:spPr>
        <p:txBody>
          <a:bodyPr/>
          <a:lstStyle/>
          <a:p>
            <a:pPr marL="0" indent="0">
              <a:buNone/>
            </a:pPr>
            <a:r>
              <a:rPr lang="en-IN" sz="4000" b="1" dirty="0" smtClean="0">
                <a:solidFill>
                  <a:srgbClr val="7030A0"/>
                </a:solidFill>
              </a:rPr>
              <a:t>MAJOR BRANDS are         </a:t>
            </a:r>
          </a:p>
          <a:p>
            <a:pPr marL="3027363" indent="346075">
              <a:buFont typeface="Wingdings" panose="05000000000000000000" pitchFamily="2" charset="2"/>
              <a:buChar char="q"/>
            </a:pPr>
            <a:r>
              <a:rPr lang="en-IN" sz="3600" b="1" dirty="0" err="1" smtClean="0">
                <a:solidFill>
                  <a:srgbClr val="7030A0"/>
                </a:solidFill>
              </a:rPr>
              <a:t>Betameth</a:t>
            </a:r>
            <a:endParaRPr lang="en-IN" sz="3600" b="1" dirty="0" smtClean="0">
              <a:solidFill>
                <a:srgbClr val="7030A0"/>
              </a:solidFill>
            </a:endParaRPr>
          </a:p>
          <a:p>
            <a:pPr marL="3027363" indent="346075">
              <a:buFont typeface="Wingdings" panose="05000000000000000000" pitchFamily="2" charset="2"/>
              <a:buChar char="q"/>
            </a:pPr>
            <a:r>
              <a:rPr lang="en-IN" sz="3600" b="1" dirty="0" err="1" smtClean="0">
                <a:solidFill>
                  <a:srgbClr val="7030A0"/>
                </a:solidFill>
              </a:rPr>
              <a:t>Ligosa</a:t>
            </a:r>
            <a:endParaRPr lang="en-IN" sz="3600" b="1" dirty="0" smtClean="0">
              <a:solidFill>
                <a:srgbClr val="7030A0"/>
              </a:solidFill>
            </a:endParaRPr>
          </a:p>
          <a:p>
            <a:pPr marL="3027363" indent="346075">
              <a:buFont typeface="Wingdings" panose="05000000000000000000" pitchFamily="2" charset="2"/>
              <a:buChar char="q"/>
            </a:pPr>
            <a:r>
              <a:rPr lang="en-IN" sz="3600" b="1" dirty="0" smtClean="0">
                <a:solidFill>
                  <a:srgbClr val="7030A0"/>
                </a:solidFill>
              </a:rPr>
              <a:t>Rectifier</a:t>
            </a:r>
          </a:p>
          <a:p>
            <a:pPr marL="3027363" indent="346075">
              <a:buFont typeface="Wingdings" panose="05000000000000000000" pitchFamily="2" charset="2"/>
              <a:buChar char="q"/>
            </a:pPr>
            <a:r>
              <a:rPr lang="en-IN" sz="3600" b="1" dirty="0" smtClean="0">
                <a:solidFill>
                  <a:srgbClr val="7030A0"/>
                </a:solidFill>
              </a:rPr>
              <a:t>Clean &amp; Clear</a:t>
            </a:r>
            <a:endParaRPr lang="en-IN" sz="3600" b="1" dirty="0">
              <a:solidFill>
                <a:srgbClr val="7030A0"/>
              </a:solidFill>
            </a:endParaRPr>
          </a:p>
          <a:p>
            <a:endParaRPr lang="en-IN" sz="3600" dirty="0">
              <a:solidFill>
                <a:srgbClr val="7030A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0EBEE8B-50C5-4482-9DD7-57DC4D33B0F7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Optima 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Poultry private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limited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44F0-88FA-4AC1-9924-2BF174EFC332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663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698" y="181542"/>
            <a:ext cx="10972800" cy="1143000"/>
          </a:xfrm>
        </p:spPr>
        <p:txBody>
          <a:bodyPr/>
          <a:lstStyle/>
          <a:p>
            <a:r>
              <a:rPr lang="en-US" sz="4000" b="1" u="sng" dirty="0" smtClean="0">
                <a:solidFill>
                  <a:srgbClr val="7030A0"/>
                </a:solidFill>
              </a:rPr>
              <a:t>OPTIMA </a:t>
            </a:r>
            <a:r>
              <a:rPr lang="en-US" sz="4000" b="1" u="sng" dirty="0" smtClean="0">
                <a:solidFill>
                  <a:srgbClr val="7030A0"/>
                </a:solidFill>
              </a:rPr>
              <a:t>POULTRY PRIVATE </a:t>
            </a:r>
            <a:r>
              <a:rPr lang="en-US" sz="4000" b="1" u="sng" dirty="0" smtClean="0">
                <a:solidFill>
                  <a:srgbClr val="7030A0"/>
                </a:solidFill>
              </a:rPr>
              <a:t>LIMITED</a:t>
            </a:r>
            <a:r>
              <a:rPr lang="en-US" b="1" u="sng" dirty="0" smtClean="0">
                <a:solidFill>
                  <a:srgbClr val="7030A0"/>
                </a:solidFill>
              </a:rPr>
              <a:t/>
            </a:r>
            <a:br>
              <a:rPr lang="en-US" b="1" u="sng" dirty="0" smtClean="0">
                <a:solidFill>
                  <a:srgbClr val="7030A0"/>
                </a:solidFill>
              </a:rPr>
            </a:br>
            <a:r>
              <a:rPr lang="en-US" sz="3200" b="1" u="sng" dirty="0" smtClean="0">
                <a:solidFill>
                  <a:srgbClr val="7030A0"/>
                </a:solidFill>
              </a:rPr>
              <a:t>QUALITY CONTROL LABORATORY</a:t>
            </a:r>
            <a:endParaRPr lang="en-IN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8" y="2020625"/>
            <a:ext cx="3744965" cy="2496643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695" y="2020625"/>
            <a:ext cx="3744965" cy="24966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248" y="2020625"/>
            <a:ext cx="3744964" cy="2496643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30775-B726-4636-ACE9-94CDA768F057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Optima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Poultry private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limited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44F0-88FA-4AC1-9924-2BF174EFC332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9395684"/>
      </p:ext>
    </p:extLst>
  </p:cSld>
  <p:clrMapOvr>
    <a:masterClrMapping/>
  </p:clrMapOvr>
  <p:transition spd="slow">
    <p:plus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u="sng" dirty="0">
                <a:solidFill>
                  <a:srgbClr val="7030A0"/>
                </a:solidFill>
              </a:rPr>
              <a:t>OPTIMA LIFE SCIENCES PRIVATE </a:t>
            </a:r>
            <a:r>
              <a:rPr lang="en-US" sz="3200" b="1" u="sng" dirty="0" smtClean="0">
                <a:solidFill>
                  <a:srgbClr val="7030A0"/>
                </a:solidFill>
              </a:rPr>
              <a:t>LIMITED</a:t>
            </a:r>
            <a:br>
              <a:rPr lang="en-US" sz="3200" b="1" u="sng" dirty="0" smtClean="0">
                <a:solidFill>
                  <a:srgbClr val="7030A0"/>
                </a:solidFill>
              </a:rPr>
            </a:br>
            <a:r>
              <a:rPr lang="en-US" sz="3200" b="1" u="sng" dirty="0" smtClean="0">
                <a:solidFill>
                  <a:srgbClr val="7030A0"/>
                </a:solidFill>
              </a:rPr>
              <a:t>QUALITY CONTROL LAB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solidFill>
                  <a:srgbClr val="7030A0"/>
                </a:solidFill>
              </a:rPr>
              <a:t>Optima Life Sciences having Microbiological &amp; Chemical laboratory in Coimbatore. </a:t>
            </a:r>
          </a:p>
          <a:p>
            <a:r>
              <a:rPr lang="en-US" sz="2400" dirty="0" smtClean="0">
                <a:solidFill>
                  <a:srgbClr val="7030A0"/>
                </a:solidFill>
              </a:rPr>
              <a:t> It is operated with highly classified equipment's &amp; techniques. </a:t>
            </a:r>
          </a:p>
          <a:p>
            <a:r>
              <a:rPr lang="en-US" sz="2400" dirty="0" smtClean="0">
                <a:solidFill>
                  <a:srgbClr val="7030A0"/>
                </a:solidFill>
              </a:rPr>
              <a:t>We also doing </a:t>
            </a:r>
            <a:r>
              <a:rPr lang="en-US" sz="2400" b="1" dirty="0" smtClean="0">
                <a:solidFill>
                  <a:srgbClr val="7030A0"/>
                </a:solidFill>
              </a:rPr>
              <a:t>ELISA</a:t>
            </a:r>
            <a:r>
              <a:rPr lang="en-US" sz="2400" dirty="0" smtClean="0">
                <a:solidFill>
                  <a:srgbClr val="7030A0"/>
                </a:solidFill>
              </a:rPr>
              <a:t> and all </a:t>
            </a:r>
            <a:r>
              <a:rPr lang="en-US" sz="2800" b="1" dirty="0" smtClean="0">
                <a:solidFill>
                  <a:srgbClr val="7030A0"/>
                </a:solidFill>
              </a:rPr>
              <a:t>Proximate Analysis </a:t>
            </a:r>
            <a:r>
              <a:rPr lang="en-US" sz="2400" dirty="0" smtClean="0">
                <a:solidFill>
                  <a:srgbClr val="7030A0"/>
                </a:solidFill>
              </a:rPr>
              <a:t>for improving our business </a:t>
            </a:r>
            <a:endParaRPr lang="en-IN" sz="24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77" y="3297439"/>
            <a:ext cx="3563868" cy="24814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506" y="3242048"/>
            <a:ext cx="3785751" cy="25202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3468" y="3285424"/>
            <a:ext cx="4008723" cy="2476884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79ABF9A-BED8-4C84-9863-40947BE58D08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Optima 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Poultry private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limited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44F0-88FA-4AC1-9924-2BF174EFC332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09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788459" y="500332"/>
            <a:ext cx="6736976" cy="700939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ntjpapay] </a:t>
            </a:r>
            <a:r>
              <a:rPr lang="en-IN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gFg</a:t>
            </a:r>
            <a:r>
              <a:rPr lang="en-IN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gha</a:t>
            </a:r>
            <a:r>
              <a:rPr lang="en-IN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]t[</a:t>
            </a:r>
            <a:r>
              <a:rPr lang="en-IN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4000" dirty="0">
                <a:solidFill>
                  <a:srgbClr val="7030A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IN" sz="4000" dirty="0">
                <a:solidFill>
                  <a:srgbClr val="7030A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type="body" sz="half" idx="1"/>
          </p:nvPr>
        </p:nvSpPr>
        <p:spPr>
          <a:xfrm>
            <a:off x="320193" y="850801"/>
            <a:ext cx="6212540" cy="4549588"/>
          </a:xfrm>
        </p:spPr>
        <p:txBody>
          <a:bodyPr/>
          <a:lstStyle/>
          <a:p>
            <a:pPr marL="0" indent="0">
              <a:buNone/>
            </a:pPr>
            <a:r>
              <a:rPr lang="en-IN" sz="2800" b="1" spc="-150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jPtdk] kw]</a:t>
            </a:r>
            <a:r>
              <a:rPr lang="en-IN" sz="2800" b="1" spc="-150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Wk</a:t>
            </a:r>
            <a:r>
              <a:rPr lang="en-IN" sz="2800" b="1" spc="-150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\</a:t>
            </a:r>
            <a:r>
              <a:rPr lang="en-IN" sz="2800" b="1" spc="-150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yg]</a:t>
            </a:r>
            <a:r>
              <a:rPr lang="en-IN" sz="2800" b="1" spc="-150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bghUl</a:t>
            </a:r>
            <a:r>
              <a:rPr lang="en-IN" sz="2800" b="1" spc="-150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800" b="1" spc="-150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IN" sz="2800" b="1" spc="-150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IN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endParaRPr lang="en-IN" b="1" dirty="0" smtClean="0">
              <a:solidFill>
                <a:srgbClr val="7030A0"/>
              </a:solidFill>
              <a:latin typeface="Tamil-Aiswarya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18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IN" sz="18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ug</a:t>
            </a:r>
            <a:r>
              <a:rPr lang="en-IN" sz="18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18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gjk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18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IN" sz="1800" b="1" dirty="0" err="1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Mositure</a:t>
            </a:r>
            <a:r>
              <a:rPr lang="en-IN" sz="18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IN" sz="16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g[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ujr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rj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]J </a:t>
            </a:r>
            <a:r>
              <a:rPr lang="en-IN" sz="18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(Crude protein)</a:t>
            </a:r>
            <a:endParaRPr lang="en-IN" sz="16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fiuaf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Toag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ujk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 (</a:t>
            </a:r>
            <a:r>
              <a:rPr lang="en-IN" sz="18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digestibility protein)</a:t>
            </a:r>
            <a:endParaRPr lang="en-IN" sz="16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brwpf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fg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gl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]l g[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ujk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 </a:t>
            </a:r>
            <a:r>
              <a:rPr lang="en-IN" sz="18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(soluble protein)</a:t>
            </a:r>
            <a:endParaRPr lang="en-IN" sz="16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tputf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]Toa g[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ujk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endParaRPr lang="en-IN" sz="16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bgg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rpd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g[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ujk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 </a:t>
            </a:r>
            <a:r>
              <a:rPr lang="en-IN" sz="18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(pepsin Digestibility)</a:t>
            </a:r>
            <a:endParaRPr lang="en-IN" sz="16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ehh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]r]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rj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]J (</a:t>
            </a:r>
            <a:r>
              <a:rPr lang="en-IN" sz="18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Crude Fibre)</a:t>
            </a:r>
            <a:endParaRPr lang="en-IN" sz="16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bfhGg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]g[r]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rj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]J  (</a:t>
            </a:r>
            <a:r>
              <a:rPr lang="en-IN" sz="18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Crude oil/fat)</a:t>
            </a:r>
            <a:endParaRPr lang="en-IN" sz="16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bkhj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]j 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rhk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gy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rj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]J kw]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Wk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18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kzy</a:t>
            </a:r>
            <a:r>
              <a:rPr lang="en-IN" sz="18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 </a:t>
            </a:r>
            <a:r>
              <a:rPr lang="en-IN" sz="18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(Total ash &amp; Sand Silica)</a:t>
            </a:r>
            <a:endParaRPr lang="en-IN" sz="16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400" b="1" dirty="0">
              <a:solidFill>
                <a:srgbClr val="7030A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06395" y="1139363"/>
            <a:ext cx="6547224" cy="3629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fhy</a:t>
            </a: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rpak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(</a:t>
            </a:r>
            <a: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Calcium)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gh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!]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gu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!] (</a:t>
            </a:r>
            <a: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phosphorous)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cg]g[r]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rj</a:t>
            </a: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]J(</a:t>
            </a:r>
            <a:r>
              <a:rPr lang="en-IN" sz="20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salt)</a:t>
            </a:r>
            <a:endParaRPr lang="en-IN" sz="2000" b="1" dirty="0" smtClean="0">
              <a:solidFill>
                <a:srgbClr val="7030A0"/>
              </a:solidFill>
              <a:latin typeface="Tamil-Aiswarya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jdpj</a:t>
            </a: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]j 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bfhGg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]g[ 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mkpyk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endParaRPr lang="en-IN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bguhf</a:t>
            </a: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irL</a:t>
            </a: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kjpg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]g[[ (</a:t>
            </a:r>
            <a: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peroxide value)</a:t>
            </a:r>
            <a:endParaRPr lang="en-IN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mnahod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kjpg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]g[(</a:t>
            </a:r>
            <a: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Iodine value)</a:t>
            </a:r>
            <a:endParaRPr lang="en-IN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g[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ujk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my]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yhj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iel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u$d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[ (</a:t>
            </a:r>
            <a: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Non protein nitrogen)</a:t>
            </a:r>
            <a:endParaRPr lang="en-IN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IN" sz="20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njhy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czt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[ </a:t>
            </a:r>
            <a:r>
              <a:rPr lang="en-IN" sz="20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</a:t>
            </a: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IN" sz="20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  (</a:t>
            </a:r>
            <a: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decomposition and leather meal test</a:t>
            </a:r>
            <a:r>
              <a:rPr lang="en-IN" sz="20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lvl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2307" y="4112995"/>
            <a:ext cx="2780527" cy="2378135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D769DA-DF1B-4B27-BD73-9F980AEA7D19}" type="datetime1">
              <a:rPr lang="en-IN" smtClean="0"/>
              <a:t>17-07-2019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Optima Life Sciences private limited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6CE7CC-48B3-4A76-9416-D6BC2EBDF94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2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55773" y="213122"/>
            <a:ext cx="8606117" cy="62833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sz="3600" b="1" u="sng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vjph</a:t>
            </a:r>
            <a:r>
              <a:rPr lang="en-IN" sz="3600" b="1" u="sng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]g]g[ </a:t>
            </a:r>
            <a:r>
              <a:rPr lang="en-IN" sz="3600" b="1" u="sng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Cl</a:t>
            </a:r>
            <a:r>
              <a:rPr lang="en-IN" sz="3600" b="1" u="sng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3600" b="1" u="sng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lr</a:t>
            </a:r>
            <a:r>
              <a:rPr lang="en-IN" sz="3600" b="1" u="sng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3600" b="1" u="sng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rj</a:t>
            </a:r>
            <a:r>
              <a:rPr lang="en-IN" sz="3600" b="1" u="sng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]J </a:t>
            </a:r>
            <a:r>
              <a:rPr lang="en-IN" sz="3600" b="1" u="sng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fhuzpfs</a:t>
            </a:r>
            <a:r>
              <a:rPr lang="en-IN" sz="3600" b="1" u="sng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IN" sz="3200" b="1" u="sng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sz="24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cl]g[u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er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Rf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fs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nrhahtpy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cs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]s a{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hpV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!] bray]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ghL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sz="24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   g{r]</a:t>
            </a:r>
            <a:r>
              <a:rPr lang="en-IN" sz="24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rpf</a:t>
            </a:r>
            <a:r>
              <a:rPr lang="en-IN" sz="24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bfhy</a:t>
            </a:r>
            <a:r>
              <a:rPr lang="en-IN" sz="24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yp</a:t>
            </a:r>
            <a:r>
              <a:rPr lang="en-IN" sz="24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kf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fhnrhsj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jpy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cs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]s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ijuk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(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fLF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g[z]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zhf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fpy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cs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]s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lhf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rpd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sz="24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IN" sz="2400" b="1" dirty="0" err="1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cldo</a:t>
            </a:r>
            <a:r>
              <a:rPr lang="en-IN" sz="2400" b="1" dirty="0" smtClean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nrhjidfs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nrhahtpy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cs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]s a{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hpna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!] bray]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ghL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(urease enzyme activity)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a{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hpah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njhy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czt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[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IN" sz="24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decomposition and leather meal test)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rpijt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Wjy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fLF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g[z]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zhf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]F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,Yg]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ig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g[z]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zhf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]F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vz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bza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apy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Crpg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nghjy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IN" sz="2400" b="1" dirty="0" err="1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nrhjid</a:t>
            </a:r>
            <a:r>
              <a:rPr lang="en-IN" sz="2400" b="1" dirty="0">
                <a:solidFill>
                  <a:srgbClr val="7030A0"/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2000" b="1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sz="2400" b="1" dirty="0"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1053683-EE3B-475B-BA42-48547D938165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Optima 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Poultry private 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limited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5E32C-DD64-40CA-B3E2-D749C6ED319C}" type="slidenum">
              <a:rPr lang="en-IN" smtClean="0"/>
              <a:pPr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09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10972800" cy="1143000"/>
          </a:xfrm>
        </p:spPr>
        <p:txBody>
          <a:bodyPr/>
          <a:lstStyle/>
          <a:p>
            <a:r>
              <a:rPr lang="en-IN" b="1" u="sng" dirty="0">
                <a:solidFill>
                  <a:schemeClr val="accent1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E}z]qaphpay] </a:t>
            </a:r>
            <a:r>
              <a:rPr lang="en-IN" b="1" u="sng" dirty="0" smtClean="0">
                <a:solidFill>
                  <a:schemeClr val="accent1">
                    <a:lumMod val="75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ghpnrhjidfs]</a:t>
            </a:r>
            <a:r>
              <a:rPr lang="en-IN" b="1" u="sng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IN" b="1" u="sng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21975" y="1089212"/>
            <a:ext cx="9224683" cy="3385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jPtdk] kw]</a:t>
            </a:r>
            <a:r>
              <a:rPr lang="en-IN" sz="3600" b="1" dirty="0" err="1">
                <a:solidFill>
                  <a:schemeClr val="accent1">
                    <a:lumMod val="50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Wk</a:t>
            </a:r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 jPtd \yg]</a:t>
            </a:r>
            <a:r>
              <a:rPr lang="en-IN" sz="3600" b="1" dirty="0" err="1">
                <a:solidFill>
                  <a:schemeClr val="accent1">
                    <a:lumMod val="50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bghUl</a:t>
            </a:r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sz="3600" b="1" dirty="0" err="1">
                <a:solidFill>
                  <a:schemeClr val="accent1">
                    <a:lumMod val="50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fs</a:t>
            </a:r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Tamil-Aiswary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Differential Count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viable count (TVC)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Coliforms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Yeast and mould (Fungus)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Clostridia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7208122">
            <a:off x="8012424" y="1966822"/>
            <a:ext cx="3647614" cy="366281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ED11A0A-C13D-4062-A850-B87A67DEB97F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5E32C-DD64-40CA-B3E2-D749C6ED319C}" type="slidenum">
              <a:rPr lang="en-IN" smtClean="0"/>
              <a:pPr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100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094" y="274638"/>
            <a:ext cx="10972800" cy="682894"/>
          </a:xfrm>
        </p:spPr>
        <p:txBody>
          <a:bodyPr/>
          <a:lstStyle/>
          <a:p>
            <a:r>
              <a:rPr lang="en-IN" sz="4000" b="1" dirty="0" smtClean="0">
                <a:solidFill>
                  <a:schemeClr val="tx2">
                    <a:lumMod val="75000"/>
                  </a:schemeClr>
                </a:solidFill>
              </a:rPr>
              <a:t>SPECIFIC PATHOGENS </a:t>
            </a:r>
            <a:br>
              <a:rPr lang="en-IN" sz="4000" b="1" dirty="0" smtClean="0">
                <a:solidFill>
                  <a:schemeClr val="tx2">
                    <a:lumMod val="75000"/>
                  </a:schemeClr>
                </a:solidFill>
              </a:rPr>
            </a:br>
            <a:endParaRPr lang="en-IN" sz="4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889" y="616085"/>
            <a:ext cx="7597588" cy="4651413"/>
          </a:xfrm>
        </p:spPr>
        <p:txBody>
          <a:bodyPr/>
          <a:lstStyle/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E-coli</a:t>
            </a: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Salmonella </a:t>
            </a:r>
            <a:r>
              <a:rPr lang="en-IN" sz="2400" b="1" dirty="0" err="1">
                <a:solidFill>
                  <a:schemeClr val="accent1">
                    <a:lumMod val="75000"/>
                  </a:schemeClr>
                </a:solidFill>
              </a:rPr>
              <a:t>spp</a:t>
            </a:r>
            <a:endParaRPr lang="en-IN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 err="1">
                <a:solidFill>
                  <a:schemeClr val="accent1">
                    <a:lumMod val="75000"/>
                  </a:schemeClr>
                </a:solidFill>
              </a:rPr>
              <a:t>Shigella</a:t>
            </a: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IN" sz="2400" b="1" dirty="0" err="1">
                <a:solidFill>
                  <a:schemeClr val="accent1">
                    <a:lumMod val="75000"/>
                  </a:schemeClr>
                </a:solidFill>
              </a:rPr>
              <a:t>spp</a:t>
            </a:r>
            <a:endParaRPr lang="en-IN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Pseudomonas </a:t>
            </a:r>
            <a:r>
              <a:rPr lang="en-IN" sz="2400" b="1" dirty="0" err="1">
                <a:solidFill>
                  <a:schemeClr val="accent1">
                    <a:lumMod val="75000"/>
                  </a:schemeClr>
                </a:solidFill>
              </a:rPr>
              <a:t>aeruginosa</a:t>
            </a:r>
            <a:endParaRPr lang="en-IN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 err="1">
                <a:solidFill>
                  <a:schemeClr val="accent1">
                    <a:lumMod val="75000"/>
                  </a:schemeClr>
                </a:solidFill>
              </a:rPr>
              <a:t>Enterobacteriaceae</a:t>
            </a: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Streptococcus </a:t>
            </a:r>
            <a:r>
              <a:rPr lang="en-IN" sz="2400" b="1" dirty="0" err="1">
                <a:solidFill>
                  <a:schemeClr val="accent1">
                    <a:lumMod val="75000"/>
                  </a:schemeClr>
                </a:solidFill>
              </a:rPr>
              <a:t>spp</a:t>
            </a:r>
            <a:endParaRPr lang="en-IN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Staphylococcus aureus </a:t>
            </a: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Vibrio </a:t>
            </a:r>
            <a:r>
              <a:rPr lang="en-IN" sz="2400" b="1" dirty="0" err="1">
                <a:solidFill>
                  <a:schemeClr val="accent1">
                    <a:lumMod val="75000"/>
                  </a:schemeClr>
                </a:solidFill>
              </a:rPr>
              <a:t>spp</a:t>
            </a:r>
            <a:endParaRPr lang="en-IN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And other group of GRAM positive and GRAM negative bacteria </a:t>
            </a: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Preparation and examination of smears by faeces &amp; urine samples </a:t>
            </a:r>
          </a:p>
          <a:p>
            <a:pPr marL="630238" indent="-630238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Antibiotic sensitivity test (ABST)</a:t>
            </a:r>
          </a:p>
          <a:p>
            <a:endParaRPr lang="en-IN" sz="2000" b="1" dirty="0">
              <a:solidFill>
                <a:srgbClr val="7030A0"/>
              </a:solidFill>
            </a:endParaRP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986" y="1103892"/>
            <a:ext cx="3984981" cy="30289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 flipH="1">
            <a:off x="-445337" y="1634679"/>
            <a:ext cx="3547098" cy="1967333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D1AB90C-C7B5-451D-9EE1-2ACD48543217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t>17-07-2019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Optima Life Sciences private limited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44F0-88FA-4AC1-9924-2BF174EFC332}" type="slidenum">
              <a:rPr lang="en-IN" smtClean="0"/>
              <a:pPr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665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399</TotalTime>
  <Words>770</Words>
  <Application>Microsoft Office PowerPoint</Application>
  <PresentationFormat>Custom</PresentationFormat>
  <Paragraphs>182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1_Office Theme</vt:lpstr>
      <vt:lpstr>        OPTIMA POULTRY PVT LTD</vt:lpstr>
      <vt:lpstr>OPTIMA POULTRY PRIVATE LIMITED</vt:lpstr>
      <vt:lpstr>PowerPoint Presentation</vt:lpstr>
      <vt:lpstr>OPTIMA POULTRY PRIVATE LIMITED QUALITY CONTROL LABORATORY</vt:lpstr>
      <vt:lpstr>OPTIMA LIFE SCIENCES PRIVATE LIMITED QUALITY CONTROL LAB</vt:lpstr>
      <vt:lpstr>ntjpapay] gFg]gha]t[  </vt:lpstr>
      <vt:lpstr>PowerPoint Presentation</vt:lpstr>
      <vt:lpstr>E}z]qaphpay] ghpnrhjidfs] </vt:lpstr>
      <vt:lpstr>SPECIFIC PATHOGENS  </vt:lpstr>
      <vt:lpstr>PARASITOLOGY  </vt:lpstr>
      <vt:lpstr>PowerPoint Presentation</vt:lpstr>
      <vt:lpstr>ePh] ghpnrhjidfs]</vt:lpstr>
      <vt:lpstr>ghy] ghpnrhjidfs]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OPTIMA GROUP OF COMPANY</dc:title>
  <dc:creator>Apache duraisamy</dc:creator>
  <cp:lastModifiedBy>Windows User</cp:lastModifiedBy>
  <cp:revision>78</cp:revision>
  <dcterms:created xsi:type="dcterms:W3CDTF">2017-08-01T15:41:21Z</dcterms:created>
  <dcterms:modified xsi:type="dcterms:W3CDTF">2019-07-17T06:15:53Z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3" name="_NewReviewCycle">
    <vt:lpwstr/>
  </property>
</Properties>
</file>

<file path=docProps/thumbnail.jpeg>
</file>